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34" r:id="rId47"/>
    <p:sldId id="335"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87"/>
    <p:restoredTop sz="85227"/>
  </p:normalViewPr>
  <p:slideViewPr>
    <p:cSldViewPr snapToGrid="0" snapToObjects="1">
      <p:cViewPr varScale="1">
        <p:scale>
          <a:sx n="81" d="100"/>
          <a:sy n="81" d="100"/>
        </p:scale>
        <p:origin x="216" y="6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2/18/25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023717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4132322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47637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2831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036EE-9329-F5DF-7ED0-81303118E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4A823-FBB1-9B95-8B03-633130E9F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A308EC-0062-D391-E9BE-B047582269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8AA45C-80FD-172F-F6BD-18F62AEC091F}"/>
              </a:ext>
            </a:extLst>
          </p:cNvPr>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228233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72218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282923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6442D-C99B-1001-6302-C6C2015E6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58FFD-7ACD-50FD-8288-10EAE4810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522D0-1063-8C68-FFB4-1F808BFC164E}"/>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16DB985A-11F1-271C-3C38-DCCD2C3A3D56}"/>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1417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88475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52065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980338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32772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66781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kgob/IBM_ds_final/blob/main/parts_before_dash/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kgob/IBM_ds_final/blob/main/parts_before_dash/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kgob/IBM_ds_final/blob/main/parts_before_dash/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kgob/IBM_ds_final/blob/main/parts_before_dash/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Sucheng</a:t>
            </a:r>
            <a:r>
              <a:rPr lang="en-US" dirty="0">
                <a:solidFill>
                  <a:schemeClr val="bg2"/>
                </a:solidFill>
                <a:latin typeface="Abadi"/>
                <a:ea typeface="SF Pro" pitchFamily="2" charset="0"/>
                <a:cs typeface="SF Pro" pitchFamily="2" charset="0"/>
              </a:rPr>
              <a:t> Li&gt;</a:t>
            </a:r>
          </a:p>
          <a:p>
            <a:r>
              <a:rPr lang="en-US" dirty="0">
                <a:solidFill>
                  <a:schemeClr val="bg2"/>
                </a:solidFill>
                <a:latin typeface="Abadi" panose="020B0604020104020204" pitchFamily="34" charset="0"/>
                <a:ea typeface="SF Pro" pitchFamily="2" charset="0"/>
                <a:cs typeface="SF Pro" pitchFamily="2" charset="0"/>
              </a:rPr>
              <a:t>&lt;Feb 17&gt;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5065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Wikipedia </a:t>
            </a:r>
            <a:r>
              <a:rPr lang="en-US" sz="2200" dirty="0">
                <a:solidFill>
                  <a:schemeClr val="accent3">
                    <a:lumMod val="25000"/>
                  </a:schemeClr>
                </a:solidFill>
                <a:latin typeface="Abadi"/>
                <a:sym typeface="Wingdings" pitchFamily="2" charset="2"/>
              </a:rPr>
              <a:t> find HTML table header  create table and save as .csv</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https://github.com/kkgob/IBM_ds_final/blob/main/parts_before_dash/webscraping.ipynb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1BAE240B-10A1-64C0-16A9-CFD246E3E7C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Wikipedia(HTML)</a:t>
            </a:r>
          </a:p>
        </p:txBody>
      </p:sp>
      <p:sp>
        <p:nvSpPr>
          <p:cNvPr id="7" name="Rectangle 6">
            <a:extLst>
              <a:ext uri="{FF2B5EF4-FFF2-40B4-BE49-F238E27FC236}">
                <a16:creationId xmlns:a16="http://schemas.microsoft.com/office/drawing/2014/main" id="{B6BDD7F8-6C85-060F-FFBB-44581F1C278D}"/>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Find tables, handle tags</a:t>
            </a:r>
          </a:p>
        </p:txBody>
      </p:sp>
      <p:sp>
        <p:nvSpPr>
          <p:cNvPr id="8" name="Rectangle 7">
            <a:extLst>
              <a:ext uri="{FF2B5EF4-FFF2-40B4-BE49-F238E27FC236}">
                <a16:creationId xmlns:a16="http://schemas.microsoft.com/office/drawing/2014/main" id="{F8FEEA18-9579-7252-FF1E-BDBF29975EFF}"/>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table, Save as csv</a:t>
            </a:r>
          </a:p>
        </p:txBody>
      </p:sp>
      <p:cxnSp>
        <p:nvCxnSpPr>
          <p:cNvPr id="9" name="Straight Arrow Connector 8">
            <a:extLst>
              <a:ext uri="{FF2B5EF4-FFF2-40B4-BE49-F238E27FC236}">
                <a16:creationId xmlns:a16="http://schemas.microsoft.com/office/drawing/2014/main" id="{D37B708A-ACF3-EABD-9CA4-5E6E2AB92DB7}"/>
              </a:ext>
            </a:extLst>
          </p:cNvPr>
          <p:cNvCxnSpPr>
            <a:stCxn id="5"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452B6ED-58E9-1A7B-E7DF-A1003F21318C}"/>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00594" cy="4351338"/>
          </a:xfrm>
          <a:prstGeom prst="rect">
            <a:avLst/>
          </a:prstGeom>
        </p:spPr>
        <p:txBody>
          <a:bodyPr/>
          <a:lstStyle/>
          <a:p>
            <a:r>
              <a:rPr lang="en-US" sz="2200" dirty="0">
                <a:solidFill>
                  <a:schemeClr val="accent3">
                    <a:lumMod val="25000"/>
                  </a:schemeClr>
                </a:solidFill>
                <a:latin typeface="Abadi" panose="020B0604020104020204" pitchFamily="34" charset="0"/>
              </a:rPr>
              <a:t>Collect data </a:t>
            </a:r>
            <a:r>
              <a:rPr lang="en-US" sz="2200" dirty="0">
                <a:solidFill>
                  <a:schemeClr val="accent3">
                    <a:lumMod val="25000"/>
                  </a:schemeClr>
                </a:solidFill>
                <a:latin typeface="Abadi" panose="020B0604020104020204" pitchFamily="34" charset="0"/>
                <a:sym typeface="Wingdings" pitchFamily="2" charset="2"/>
              </a:rPr>
              <a:t> Count the number and occurrence of each orbit  add land outcome label  export as .csv</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a:t>
            </a:r>
            <a:r>
              <a:rPr lang="en-US" sz="2200" dirty="0">
                <a:solidFill>
                  <a:schemeClr val="accent3">
                    <a:lumMod val="25000"/>
                  </a:schemeClr>
                </a:solidFill>
                <a:latin typeface="Abadi" panose="020B0604020104020204" pitchFamily="34" charset="0"/>
                <a:hlinkClick r:id="rId3"/>
              </a:rPr>
              <a:t>https://github.com/kkgob/IBM_ds_final/blob/main/parts_before_dash/Data%20wrangling.ipynb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2B1099C0-799E-5384-FBD3-C4F6A774388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3" name="Rectangle 2">
            <a:extLst>
              <a:ext uri="{FF2B5EF4-FFF2-40B4-BE49-F238E27FC236}">
                <a16:creationId xmlns:a16="http://schemas.microsoft.com/office/drawing/2014/main" id="{C062BE47-8BE1-BFA2-2824-F44BC6D0D70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Count number and occurrence of each orbit</a:t>
            </a:r>
          </a:p>
        </p:txBody>
      </p:sp>
      <p:sp>
        <p:nvSpPr>
          <p:cNvPr id="6" name="Rectangle 5">
            <a:extLst>
              <a:ext uri="{FF2B5EF4-FFF2-40B4-BE49-F238E27FC236}">
                <a16:creationId xmlns:a16="http://schemas.microsoft.com/office/drawing/2014/main" id="{5C3A872F-3E99-9066-AB42-96AADA23981E}"/>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land outcome label</a:t>
            </a:r>
          </a:p>
        </p:txBody>
      </p:sp>
      <p:cxnSp>
        <p:nvCxnSpPr>
          <p:cNvPr id="7" name="Straight Arrow Connector 6">
            <a:extLst>
              <a:ext uri="{FF2B5EF4-FFF2-40B4-BE49-F238E27FC236}">
                <a16:creationId xmlns:a16="http://schemas.microsoft.com/office/drawing/2014/main" id="{FFBAC808-4E53-A09E-1516-831AF1EBBADA}"/>
              </a:ext>
            </a:extLst>
          </p:cNvPr>
          <p:cNvCxnSpPr>
            <a:stCxn id="2" idx="2"/>
            <a:endCxn id="3"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EA40142-C214-2995-E8DD-32F62C9492FC}"/>
              </a:ext>
            </a:extLst>
          </p:cNvPr>
          <p:cNvCxnSpPr>
            <a:stCxn id="3" idx="2"/>
            <a:endCxn id="6"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5940C9CB-1CA9-984D-BD61-2F89C8320F3F}"/>
              </a:ext>
            </a:extLst>
          </p:cNvPr>
          <p:cNvSpPr/>
          <p:nvPr/>
        </p:nvSpPr>
        <p:spPr>
          <a:xfrm>
            <a:off x="7182197" y="4595062"/>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as .csv file</a:t>
            </a:r>
          </a:p>
        </p:txBody>
      </p:sp>
      <p:cxnSp>
        <p:nvCxnSpPr>
          <p:cNvPr id="11" name="Straight Arrow Connector 10">
            <a:extLst>
              <a:ext uri="{FF2B5EF4-FFF2-40B4-BE49-F238E27FC236}">
                <a16:creationId xmlns:a16="http://schemas.microsoft.com/office/drawing/2014/main" id="{EC91B57F-EEB2-1DA6-C07C-A1E43EB74E91}"/>
              </a:ext>
            </a:extLst>
          </p:cNvPr>
          <p:cNvCxnSpPr>
            <a:cxnSpLocks/>
            <a:stCxn id="6" idx="2"/>
            <a:endCxn id="10" idx="0"/>
          </p:cNvCxnSpPr>
          <p:nvPr/>
        </p:nvCxnSpPr>
        <p:spPr>
          <a:xfrm>
            <a:off x="8553797" y="4136594"/>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5107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Flight number vs Launch </a:t>
            </a:r>
            <a:r>
              <a:rPr lang="en-US" sz="1800" dirty="0">
                <a:solidFill>
                  <a:schemeClr val="accent3">
                    <a:lumMod val="25000"/>
                  </a:schemeClr>
                </a:solidFill>
                <a:latin typeface="Abadi"/>
                <a:sym typeface="Wingdings" pitchFamily="2" charset="2"/>
              </a:rPr>
              <a:t> check the flight number distribution in the launch sites</a:t>
            </a:r>
          </a:p>
          <a:p>
            <a:pPr lvl="1">
              <a:lnSpc>
                <a:spcPct val="100000"/>
              </a:lnSpc>
              <a:spcBef>
                <a:spcPts val="1400"/>
              </a:spcBef>
            </a:pPr>
            <a:r>
              <a:rPr lang="en-US" sz="1800" dirty="0">
                <a:solidFill>
                  <a:schemeClr val="accent3">
                    <a:lumMod val="25000"/>
                  </a:schemeClr>
                </a:solidFill>
                <a:latin typeface="Abadi"/>
              </a:rPr>
              <a:t>Payload mass vs Launch Site </a:t>
            </a:r>
            <a:r>
              <a:rPr lang="en-US" sz="1800" dirty="0">
                <a:solidFill>
                  <a:schemeClr val="accent3">
                    <a:lumMod val="25000"/>
                  </a:schemeClr>
                </a:solidFill>
                <a:latin typeface="Abadi"/>
                <a:sym typeface="Wingdings" pitchFamily="2" charset="2"/>
              </a:rPr>
              <a:t> check the payload distribution in the launch sites</a:t>
            </a:r>
          </a:p>
          <a:p>
            <a:pPr lvl="1">
              <a:lnSpc>
                <a:spcPct val="100000"/>
              </a:lnSpc>
              <a:spcBef>
                <a:spcPts val="1400"/>
              </a:spcBef>
            </a:pPr>
            <a:r>
              <a:rPr lang="en-US" sz="1800" dirty="0">
                <a:solidFill>
                  <a:schemeClr val="accent3">
                    <a:lumMod val="25000"/>
                  </a:schemeClr>
                </a:solidFill>
                <a:latin typeface="Abadi"/>
                <a:sym typeface="Wingdings" pitchFamily="2" charset="2"/>
              </a:rPr>
              <a:t>Success rate by orbit type  check which orbits have the highest success rate</a:t>
            </a:r>
          </a:p>
          <a:p>
            <a:pPr lvl="1">
              <a:lnSpc>
                <a:spcPct val="100000"/>
              </a:lnSpc>
              <a:spcBef>
                <a:spcPts val="1400"/>
              </a:spcBef>
            </a:pPr>
            <a:r>
              <a:rPr lang="en-US" sz="1800" dirty="0">
                <a:solidFill>
                  <a:schemeClr val="accent3">
                    <a:lumMod val="25000"/>
                  </a:schemeClr>
                </a:solidFill>
                <a:latin typeface="Abadi"/>
                <a:sym typeface="Wingdings" pitchFamily="2" charset="2"/>
              </a:rPr>
              <a:t>Flight number vs Orbit type  check if there is any relationships between flight number and orbit type</a:t>
            </a:r>
          </a:p>
          <a:p>
            <a:pPr lvl="1">
              <a:lnSpc>
                <a:spcPct val="100000"/>
              </a:lnSpc>
              <a:spcBef>
                <a:spcPts val="1400"/>
              </a:spcBef>
            </a:pPr>
            <a:r>
              <a:rPr lang="en-US" sz="1800" dirty="0">
                <a:solidFill>
                  <a:schemeClr val="accent3">
                    <a:lumMod val="25000"/>
                  </a:schemeClr>
                </a:solidFill>
                <a:latin typeface="Abadi"/>
                <a:sym typeface="Wingdings" pitchFamily="2" charset="2"/>
              </a:rPr>
              <a:t>Payload mass vs Orbit type  check if there is any relationships between payload mass and orbit type</a:t>
            </a:r>
          </a:p>
          <a:p>
            <a:pPr lvl="1">
              <a:lnSpc>
                <a:spcPct val="100000"/>
              </a:lnSpc>
              <a:spcBef>
                <a:spcPts val="1400"/>
              </a:spcBef>
            </a:pPr>
            <a:r>
              <a:rPr lang="en-US" sz="1800" dirty="0">
                <a:solidFill>
                  <a:schemeClr val="accent3">
                    <a:lumMod val="25000"/>
                  </a:schemeClr>
                </a:solidFill>
                <a:latin typeface="Abadi"/>
              </a:rPr>
              <a:t>Launch success rate over years </a:t>
            </a:r>
            <a:r>
              <a:rPr lang="en-US" sz="1800" dirty="0">
                <a:solidFill>
                  <a:schemeClr val="accent3">
                    <a:lumMod val="25000"/>
                  </a:schemeClr>
                </a:solidFill>
                <a:latin typeface="Abadi"/>
                <a:sym typeface="Wingdings" pitchFamily="2" charset="2"/>
              </a:rPr>
              <a:t> investigate the historical data </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https://github.com/kkgob/IBM_ds_final/blob/main/parts_before_dash/edadataviz.ipynb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1889" y="1503106"/>
            <a:ext cx="10957035" cy="5118411"/>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400" dirty="0">
                <a:solidFill>
                  <a:schemeClr val="accent3">
                    <a:lumMod val="25000"/>
                  </a:schemeClr>
                </a:solidFill>
                <a:latin typeface="Abadi" panose="020B0604020104020204" pitchFamily="34" charset="0"/>
              </a:rPr>
              <a:t>Find the names of the unique launch sites</a:t>
            </a:r>
          </a:p>
          <a:p>
            <a:pPr lvl="1">
              <a:lnSpc>
                <a:spcPct val="100000"/>
              </a:lnSpc>
              <a:spcBef>
                <a:spcPts val="1400"/>
              </a:spcBef>
            </a:pPr>
            <a:r>
              <a:rPr lang="en-US" sz="1400" dirty="0">
                <a:solidFill>
                  <a:schemeClr val="accent3">
                    <a:lumMod val="25000"/>
                  </a:schemeClr>
                </a:solidFill>
                <a:latin typeface="Abadi" panose="020B0604020104020204" pitchFamily="34" charset="0"/>
              </a:rPr>
              <a:t>Find 5 records where launch sites begin with `CCA`</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4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400" dirty="0">
                <a:solidFill>
                  <a:schemeClr val="accent3">
                    <a:lumMod val="25000"/>
                  </a:schemeClr>
                </a:solidFill>
                <a:latin typeface="Abadi"/>
              </a:rPr>
              <a:t>List the names of boosters which have successfully landed on drone ship and had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400" dirty="0">
                <a:solidFill>
                  <a:schemeClr val="accent3">
                    <a:lumMod val="25000"/>
                  </a:schemeClr>
                </a:solidFill>
                <a:latin typeface="Abadi"/>
              </a:rPr>
              <a:t>List the failed landing outcomes in drone ship, their booster versions, and launch site names for in year 2015</a:t>
            </a:r>
          </a:p>
          <a:p>
            <a:pPr lvl="1">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7E424CB-B007-7081-0603-3184281F82E5}"/>
              </a:ext>
            </a:extLst>
          </p:cNvPr>
          <p:cNvSpPr txBox="1"/>
          <p:nvPr/>
        </p:nvSpPr>
        <p:spPr>
          <a:xfrm>
            <a:off x="3853041" y="123241"/>
            <a:ext cx="7762587" cy="1379865"/>
          </a:xfrm>
          <a:prstGeom prst="rect">
            <a:avLst/>
          </a:prstGeom>
          <a:noFill/>
        </p:spPr>
        <p:txBody>
          <a:bodyPr wrap="square" rtlCol="0">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GitHub URL:</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https://github.com/kkgob/IBM_ds_final/blob/main/parts_before_dash/eda-sql-coursera_sqllite.ipynb</a:t>
            </a:r>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sites in US </a:t>
            </a:r>
            <a:r>
              <a:rPr lang="en-US" sz="1800" dirty="0">
                <a:solidFill>
                  <a:schemeClr val="accent3">
                    <a:lumMod val="25000"/>
                  </a:schemeClr>
                </a:solidFill>
                <a:latin typeface="Abadi" panose="020B0604020104020204" pitchFamily="34" charset="0"/>
                <a:sym typeface="Wingdings" pitchFamily="2" charset="2"/>
              </a:rPr>
              <a:t> show all the locations of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sym typeface="Wingdings" pitchFamily="2" charset="2"/>
              </a:rPr>
              <a:t>Launch sites with circles and labels  show the cluster of launch sites on the map</a:t>
            </a:r>
          </a:p>
          <a:p>
            <a:pPr lvl="1">
              <a:lnSpc>
                <a:spcPct val="100000"/>
              </a:lnSpc>
              <a:spcBef>
                <a:spcPts val="1400"/>
              </a:spcBef>
            </a:pPr>
            <a:r>
              <a:rPr lang="en-US" sz="1800" dirty="0">
                <a:solidFill>
                  <a:schemeClr val="accent3">
                    <a:lumMod val="25000"/>
                  </a:schemeClr>
                </a:solidFill>
                <a:latin typeface="Abadi" panose="020B0604020104020204" pitchFamily="34" charset="0"/>
                <a:sym typeface="Wingdings" pitchFamily="2" charset="2"/>
              </a:rPr>
              <a:t>Distance to the highway  A example of the distance from one launch site to one highway</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https://github.com/kkgob/IBM_ds_final/blob/main/parts_before_dash/lab_jupyter_launch_site_location.ipynb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EE311221-CFD8-54E6-8D6C-02BBCD9CD375}"/>
              </a:ext>
            </a:extLst>
          </p:cNvPr>
          <p:cNvPicPr>
            <a:picLocks noChangeAspect="1"/>
          </p:cNvPicPr>
          <p:nvPr/>
        </p:nvPicPr>
        <p:blipFill>
          <a:blip r:embed="rId4"/>
          <a:stretch>
            <a:fillRect/>
          </a:stretch>
        </p:blipFill>
        <p:spPr>
          <a:xfrm>
            <a:off x="4637073" y="2445226"/>
            <a:ext cx="7177229" cy="24105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000" b="1" dirty="0">
                <a:latin typeface="Abadi" panose="020B0604020104020204" pitchFamily="34" charset="0"/>
              </a:rPr>
              <a:t>Higher payloads generally have a higher success rate</a:t>
            </a:r>
            <a:endParaRPr lang="en-US" sz="20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CC76BC5-1E1B-3A74-1029-C0B52DF2A4A1}"/>
              </a:ext>
            </a:extLst>
          </p:cNvPr>
          <p:cNvPicPr>
            <a:picLocks noChangeAspect="1"/>
          </p:cNvPicPr>
          <p:nvPr/>
        </p:nvPicPr>
        <p:blipFill>
          <a:blip r:embed="rId3"/>
          <a:stretch>
            <a:fillRect/>
          </a:stretch>
        </p:blipFill>
        <p:spPr>
          <a:xfrm>
            <a:off x="4419600" y="2069757"/>
            <a:ext cx="7772400" cy="258272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7362" y="1416598"/>
            <a:ext cx="3932238" cy="4522263"/>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r>
              <a:rPr lang="en-US" sz="1600" b="1" dirty="0"/>
              <a:t>GTO has the lowest success rate</a:t>
            </a:r>
            <a:r>
              <a:rPr lang="en-US" sz="1600" dirty="0"/>
              <a:t>, likely due to its demanding orbital insertion process.</a:t>
            </a:r>
          </a:p>
          <a:p>
            <a:r>
              <a:rPr lang="en-US" sz="1600" b="1" dirty="0"/>
              <a:t>SSO, GEO, and ES-L1 are the most reliable orbits</a:t>
            </a:r>
            <a:r>
              <a:rPr lang="en-US" sz="1600" dirty="0"/>
              <a:t> with a 100% success rate.</a:t>
            </a:r>
          </a:p>
          <a:p>
            <a:r>
              <a:rPr lang="en-US" sz="1600" b="1" dirty="0"/>
              <a:t>LEO and ISS missions have moderate success rates</a:t>
            </a:r>
            <a:r>
              <a:rPr lang="en-US" sz="1600" dirty="0"/>
              <a:t>, indicating challenges in launching to these orbits but also improvements over time.</a:t>
            </a:r>
          </a:p>
          <a:p>
            <a:r>
              <a:rPr lang="en-US" sz="1600" b="1" dirty="0"/>
              <a:t>Overall, SpaceX has achieved high reliability for most orbits</a:t>
            </a:r>
            <a:r>
              <a:rPr lang="en-US" sz="1600" dirty="0"/>
              <a:t>, with improvements seen in high-demand orbits like LEO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2C50B1BC-D48B-E3CF-75DB-0B3FCF3FD763}"/>
              </a:ext>
            </a:extLst>
          </p:cNvPr>
          <p:cNvPicPr>
            <a:picLocks noChangeAspect="1"/>
          </p:cNvPicPr>
          <p:nvPr/>
        </p:nvPicPr>
        <p:blipFill>
          <a:blip r:embed="rId4"/>
          <a:stretch>
            <a:fillRect/>
          </a:stretch>
        </p:blipFill>
        <p:spPr>
          <a:xfrm>
            <a:off x="4419600" y="1416599"/>
            <a:ext cx="7772400" cy="45222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392086"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1600" b="0" i="0" u="none" strike="noStrike" dirty="0">
                <a:effectLst/>
                <a:latin typeface="Abadi" panose="020B0604020104020204" pitchFamily="34" charset="0"/>
              </a:rPr>
              <a:t>You can observe that in the LEO orbit, success seems to be related to the number of flights. Conversely, in the GTO orbit, there appears to be no relationship between flight number and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0F7F8E07-8684-1A98-2134-855C17444997}"/>
              </a:ext>
            </a:extLst>
          </p:cNvPr>
          <p:cNvPicPr>
            <a:picLocks noChangeAspect="1"/>
          </p:cNvPicPr>
          <p:nvPr/>
        </p:nvPicPr>
        <p:blipFill>
          <a:blip r:embed="rId3"/>
          <a:stretch>
            <a:fillRect/>
          </a:stretch>
        </p:blipFill>
        <p:spPr>
          <a:xfrm>
            <a:off x="4143705" y="1896829"/>
            <a:ext cx="7772400" cy="372649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27"/>
            <a:ext cx="36495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gn="l"/>
            <a:r>
              <a:rPr lang="en-US" sz="1600" b="0" i="0" u="none" strike="noStrike" dirty="0">
                <a:effectLst/>
                <a:latin typeface="Abadi" panose="020B0604020104020204" pitchFamily="34" charset="0"/>
              </a:rPr>
              <a:t>With heavy payloads the successful landing or positive landing rate are more for Polar, LEO and ISS.</a:t>
            </a:r>
          </a:p>
          <a:p>
            <a:pPr algn="l"/>
            <a:r>
              <a:rPr lang="en-US" sz="1600" b="0" i="0" u="none" strike="noStrike" dirty="0">
                <a:effectLst/>
                <a:latin typeface="Abadi" panose="020B0604020104020204" pitchFamily="34" charset="0"/>
              </a:rPr>
              <a:t>However, for GTO, it's difficult to distinguish between successful and unsuccessful landings as both outcomes are present.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C542A0D-B379-A831-6EEA-B2F02AD67518}"/>
              </a:ext>
            </a:extLst>
          </p:cNvPr>
          <p:cNvPicPr>
            <a:picLocks noChangeAspect="1"/>
          </p:cNvPicPr>
          <p:nvPr/>
        </p:nvPicPr>
        <p:blipFill>
          <a:blip r:embed="rId3"/>
          <a:stretch>
            <a:fillRect/>
          </a:stretch>
        </p:blipFill>
        <p:spPr>
          <a:xfrm>
            <a:off x="4419600" y="1650827"/>
            <a:ext cx="7772400" cy="355634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success rate is increasing over the years.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5FA9F7FD-542F-402A-A74C-E72B29CE30D9}"/>
              </a:ext>
            </a:extLst>
          </p:cNvPr>
          <p:cNvPicPr>
            <a:picLocks noChangeAspect="1"/>
          </p:cNvPicPr>
          <p:nvPr/>
        </p:nvPicPr>
        <p:blipFill>
          <a:blip r:embed="rId3"/>
          <a:stretch>
            <a:fillRect/>
          </a:stretch>
        </p:blipFill>
        <p:spPr>
          <a:xfrm>
            <a:off x="4702249" y="1577504"/>
            <a:ext cx="7307032" cy="430384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Explanation: 5 sites are found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4F5C33B6-6D21-4F38-B32D-E903FBDD9D4A}"/>
              </a:ext>
            </a:extLst>
          </p:cNvPr>
          <p:cNvPicPr>
            <a:picLocks noChangeAspect="1"/>
          </p:cNvPicPr>
          <p:nvPr/>
        </p:nvPicPr>
        <p:blipFill>
          <a:blip r:embed="rId3"/>
          <a:stretch>
            <a:fillRect/>
          </a:stretch>
        </p:blipFill>
        <p:spPr>
          <a:xfrm>
            <a:off x="770010" y="3002973"/>
            <a:ext cx="7772400" cy="30226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128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AI-generated content may be incorrect.">
            <a:extLst>
              <a:ext uri="{FF2B5EF4-FFF2-40B4-BE49-F238E27FC236}">
                <a16:creationId xmlns:a16="http://schemas.microsoft.com/office/drawing/2014/main" id="{DFD545C2-3550-5629-F576-D459AA46A4BF}"/>
              </a:ext>
            </a:extLst>
          </p:cNvPr>
          <p:cNvPicPr>
            <a:picLocks noChangeAspect="1"/>
          </p:cNvPicPr>
          <p:nvPr/>
        </p:nvPicPr>
        <p:blipFill>
          <a:blip r:embed="rId3"/>
          <a:stretch>
            <a:fillRect/>
          </a:stretch>
        </p:blipFill>
        <p:spPr>
          <a:xfrm>
            <a:off x="4186677" y="1555796"/>
            <a:ext cx="7772400" cy="47236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9B246939-49D2-15AB-D342-7FC6138D76B2}"/>
              </a:ext>
            </a:extLst>
          </p:cNvPr>
          <p:cNvPicPr>
            <a:picLocks noChangeAspect="1"/>
          </p:cNvPicPr>
          <p:nvPr/>
        </p:nvPicPr>
        <p:blipFill>
          <a:blip r:embed="rId3"/>
          <a:stretch>
            <a:fillRect/>
          </a:stretch>
        </p:blipFill>
        <p:spPr>
          <a:xfrm>
            <a:off x="942372" y="2829598"/>
            <a:ext cx="10136994" cy="245804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A029D521-994A-A8B9-7A14-0815EEE45C11}"/>
              </a:ext>
            </a:extLst>
          </p:cNvPr>
          <p:cNvPicPr>
            <a:picLocks noChangeAspect="1"/>
          </p:cNvPicPr>
          <p:nvPr/>
        </p:nvPicPr>
        <p:blipFill>
          <a:blip r:embed="rId3"/>
          <a:stretch>
            <a:fillRect/>
          </a:stretch>
        </p:blipFill>
        <p:spPr>
          <a:xfrm>
            <a:off x="770009" y="2306266"/>
            <a:ext cx="10647341" cy="264410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3EC57F46-6357-06B6-AA10-A57324B484AB}"/>
              </a:ext>
            </a:extLst>
          </p:cNvPr>
          <p:cNvPicPr>
            <a:picLocks noChangeAspect="1"/>
          </p:cNvPicPr>
          <p:nvPr/>
        </p:nvPicPr>
        <p:blipFill>
          <a:blip r:embed="rId3"/>
          <a:stretch>
            <a:fillRect/>
          </a:stretch>
        </p:blipFill>
        <p:spPr>
          <a:xfrm>
            <a:off x="770009" y="2408269"/>
            <a:ext cx="10962579" cy="28793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557880"/>
            <a:ext cx="10326708" cy="4761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with SQL, Visualizations, and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results from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 form Machine Learning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DA94C8FB-B331-ABB7-5100-27E6665B963E}"/>
              </a:ext>
            </a:extLst>
          </p:cNvPr>
          <p:cNvPicPr>
            <a:picLocks noChangeAspect="1"/>
          </p:cNvPicPr>
          <p:nvPr/>
        </p:nvPicPr>
        <p:blipFill>
          <a:blip r:embed="rId3"/>
          <a:stretch>
            <a:fillRect/>
          </a:stretch>
        </p:blipFill>
        <p:spPr>
          <a:xfrm>
            <a:off x="491359" y="2846915"/>
            <a:ext cx="7772400" cy="2583066"/>
          </a:xfrm>
          <a:prstGeom prst="rect">
            <a:avLst/>
          </a:prstGeom>
        </p:spPr>
      </p:pic>
      <p:pic>
        <p:nvPicPr>
          <p:cNvPr id="3" name="Picture 2">
            <a:extLst>
              <a:ext uri="{FF2B5EF4-FFF2-40B4-BE49-F238E27FC236}">
                <a16:creationId xmlns:a16="http://schemas.microsoft.com/office/drawing/2014/main" id="{6716D069-060B-9131-A255-280DA5F2AEA9}"/>
              </a:ext>
            </a:extLst>
          </p:cNvPr>
          <p:cNvPicPr>
            <a:picLocks noChangeAspect="1"/>
          </p:cNvPicPr>
          <p:nvPr/>
        </p:nvPicPr>
        <p:blipFill>
          <a:blip r:embed="rId4"/>
          <a:stretch>
            <a:fillRect/>
          </a:stretch>
        </p:blipFill>
        <p:spPr>
          <a:xfrm>
            <a:off x="6777111" y="3804444"/>
            <a:ext cx="4508500" cy="393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912431A2-93FB-C102-FA0B-1D4A2E78CA3C}"/>
              </a:ext>
            </a:extLst>
          </p:cNvPr>
          <p:cNvPicPr>
            <a:picLocks noChangeAspect="1"/>
          </p:cNvPicPr>
          <p:nvPr/>
        </p:nvPicPr>
        <p:blipFill>
          <a:blip r:embed="rId3"/>
          <a:stretch>
            <a:fillRect/>
          </a:stretch>
        </p:blipFill>
        <p:spPr>
          <a:xfrm>
            <a:off x="585952" y="2270441"/>
            <a:ext cx="10589908" cy="350488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A06504C2-248B-2FDB-DA72-6661F1984C82}"/>
              </a:ext>
            </a:extLst>
          </p:cNvPr>
          <p:cNvPicPr>
            <a:picLocks noChangeAspect="1"/>
          </p:cNvPicPr>
          <p:nvPr/>
        </p:nvPicPr>
        <p:blipFill>
          <a:blip r:embed="rId3"/>
          <a:stretch>
            <a:fillRect/>
          </a:stretch>
        </p:blipFill>
        <p:spPr>
          <a:xfrm>
            <a:off x="459828" y="2317986"/>
            <a:ext cx="7772400" cy="3908406"/>
          </a:xfrm>
          <a:prstGeom prst="rect">
            <a:avLst/>
          </a:prstGeom>
        </p:spPr>
      </p:pic>
      <p:pic>
        <p:nvPicPr>
          <p:cNvPr id="6" name="Picture 5">
            <a:extLst>
              <a:ext uri="{FF2B5EF4-FFF2-40B4-BE49-F238E27FC236}">
                <a16:creationId xmlns:a16="http://schemas.microsoft.com/office/drawing/2014/main" id="{0B7F2D99-CFD1-76AC-6E5F-947E0A3E2D7F}"/>
              </a:ext>
            </a:extLst>
          </p:cNvPr>
          <p:cNvPicPr>
            <a:picLocks noChangeAspect="1"/>
          </p:cNvPicPr>
          <p:nvPr/>
        </p:nvPicPr>
        <p:blipFill>
          <a:blip r:embed="rId4"/>
          <a:stretch>
            <a:fillRect/>
          </a:stretch>
        </p:blipFill>
        <p:spPr>
          <a:xfrm>
            <a:off x="5444358" y="3016886"/>
            <a:ext cx="5181600" cy="10795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629F2C0E-AC9F-68A9-73BF-8CD9AA071149}"/>
              </a:ext>
            </a:extLst>
          </p:cNvPr>
          <p:cNvPicPr>
            <a:picLocks noChangeAspect="1"/>
          </p:cNvPicPr>
          <p:nvPr/>
        </p:nvPicPr>
        <p:blipFill>
          <a:blip r:embed="rId3"/>
          <a:stretch>
            <a:fillRect/>
          </a:stretch>
        </p:blipFill>
        <p:spPr>
          <a:xfrm>
            <a:off x="475593" y="2653412"/>
            <a:ext cx="7772400" cy="2695763"/>
          </a:xfrm>
          <a:prstGeom prst="rect">
            <a:avLst/>
          </a:prstGeom>
        </p:spPr>
      </p:pic>
      <p:pic>
        <p:nvPicPr>
          <p:cNvPr id="6" name="Picture 5">
            <a:extLst>
              <a:ext uri="{FF2B5EF4-FFF2-40B4-BE49-F238E27FC236}">
                <a16:creationId xmlns:a16="http://schemas.microsoft.com/office/drawing/2014/main" id="{D40DFFDE-049D-17B5-2944-88885DDC8415}"/>
              </a:ext>
            </a:extLst>
          </p:cNvPr>
          <p:cNvPicPr>
            <a:picLocks noChangeAspect="1"/>
          </p:cNvPicPr>
          <p:nvPr/>
        </p:nvPicPr>
        <p:blipFill>
          <a:blip r:embed="rId4"/>
          <a:stretch>
            <a:fillRect/>
          </a:stretch>
        </p:blipFill>
        <p:spPr>
          <a:xfrm>
            <a:off x="4279406" y="4186049"/>
            <a:ext cx="7772400" cy="47235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2772"/>
            <a:ext cx="9745589" cy="38717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600" b="1" i="0" u="none" strike="noStrike" dirty="0">
                <a:effectLst/>
                <a:latin typeface="var(--jp-code-font-family)"/>
              </a:rPr>
              <a:t>%</a:t>
            </a:r>
            <a:r>
              <a:rPr lang="en-US" sz="1600" b="1" i="0" u="none" strike="noStrike" dirty="0" err="1">
                <a:effectLst/>
                <a:latin typeface="var(--jp-code-font-family)"/>
              </a:rPr>
              <a:t>sql</a:t>
            </a:r>
            <a:r>
              <a:rPr lang="en-US" sz="1600" b="0" i="0" u="none" strike="noStrike" dirty="0">
                <a:effectLst/>
                <a:latin typeface="var(--jp-code-font-family)"/>
              </a:rPr>
              <a:t> SELECT LANDING_OUTCOME, COUNT(*) AS OUTCOME_COUNT FROM SPACEXTABLE WHERE DATE BETWEEN '2010-06-04' AND '2017-03-20' AND LANDING_OUTCOME IN ('FAILURE (DRONE SHIP)', 'SUCCESS (GROUND PAD)') GROUP BY LANDING_OUTCOME ORDER BY OUTCOME_COUNT DESC;</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A01AE341-2E3C-4674-7CDA-2B8641FFD71A}"/>
              </a:ext>
            </a:extLst>
          </p:cNvPr>
          <p:cNvPicPr>
            <a:picLocks noChangeAspect="1"/>
          </p:cNvPicPr>
          <p:nvPr/>
        </p:nvPicPr>
        <p:blipFill>
          <a:blip r:embed="rId3"/>
          <a:stretch>
            <a:fillRect/>
          </a:stretch>
        </p:blipFill>
        <p:spPr>
          <a:xfrm>
            <a:off x="578040" y="3313952"/>
            <a:ext cx="10707571" cy="311325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in US</a:t>
            </a:r>
          </a:p>
        </p:txBody>
      </p:sp>
      <p:pic>
        <p:nvPicPr>
          <p:cNvPr id="6" name="Picture 5">
            <a:extLst>
              <a:ext uri="{FF2B5EF4-FFF2-40B4-BE49-F238E27FC236}">
                <a16:creationId xmlns:a16="http://schemas.microsoft.com/office/drawing/2014/main" id="{A0AB0066-8548-3EAC-F822-D08ED7311BEC}"/>
              </a:ext>
            </a:extLst>
          </p:cNvPr>
          <p:cNvPicPr>
            <a:picLocks noChangeAspect="1"/>
          </p:cNvPicPr>
          <p:nvPr/>
        </p:nvPicPr>
        <p:blipFill>
          <a:blip r:embed="rId3"/>
          <a:stretch>
            <a:fillRect/>
          </a:stretch>
        </p:blipFill>
        <p:spPr>
          <a:xfrm>
            <a:off x="570187" y="1087699"/>
            <a:ext cx="9745589" cy="578364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circles and labels </a:t>
            </a:r>
          </a:p>
        </p:txBody>
      </p:sp>
      <p:pic>
        <p:nvPicPr>
          <p:cNvPr id="6" name="Picture 5">
            <a:extLst>
              <a:ext uri="{FF2B5EF4-FFF2-40B4-BE49-F238E27FC236}">
                <a16:creationId xmlns:a16="http://schemas.microsoft.com/office/drawing/2014/main" id="{D15E5943-F2C4-1B35-0798-7BE8FB61A7DB}"/>
              </a:ext>
            </a:extLst>
          </p:cNvPr>
          <p:cNvPicPr>
            <a:picLocks noChangeAspect="1"/>
          </p:cNvPicPr>
          <p:nvPr/>
        </p:nvPicPr>
        <p:blipFill>
          <a:blip r:embed="rId4"/>
          <a:stretch>
            <a:fillRect/>
          </a:stretch>
        </p:blipFill>
        <p:spPr>
          <a:xfrm>
            <a:off x="734028" y="1335899"/>
            <a:ext cx="4631721" cy="2794667"/>
          </a:xfrm>
          <a:prstGeom prst="rect">
            <a:avLst/>
          </a:prstGeom>
        </p:spPr>
      </p:pic>
      <p:pic>
        <p:nvPicPr>
          <p:cNvPr id="7" name="Picture 6">
            <a:extLst>
              <a:ext uri="{FF2B5EF4-FFF2-40B4-BE49-F238E27FC236}">
                <a16:creationId xmlns:a16="http://schemas.microsoft.com/office/drawing/2014/main" id="{94514BB8-36F9-7CCD-D450-B23B2B4806CB}"/>
              </a:ext>
            </a:extLst>
          </p:cNvPr>
          <p:cNvPicPr>
            <a:picLocks noChangeAspect="1"/>
          </p:cNvPicPr>
          <p:nvPr/>
        </p:nvPicPr>
        <p:blipFill>
          <a:blip r:embed="rId5"/>
          <a:stretch>
            <a:fillRect/>
          </a:stretch>
        </p:blipFill>
        <p:spPr>
          <a:xfrm>
            <a:off x="734028" y="3967112"/>
            <a:ext cx="4631411" cy="2752631"/>
          </a:xfrm>
          <a:prstGeom prst="rect">
            <a:avLst/>
          </a:prstGeom>
        </p:spPr>
      </p:pic>
      <p:pic>
        <p:nvPicPr>
          <p:cNvPr id="9" name="Picture 8">
            <a:extLst>
              <a:ext uri="{FF2B5EF4-FFF2-40B4-BE49-F238E27FC236}">
                <a16:creationId xmlns:a16="http://schemas.microsoft.com/office/drawing/2014/main" id="{326AB4C5-A1E8-A6DE-3547-831B83277969}"/>
              </a:ext>
            </a:extLst>
          </p:cNvPr>
          <p:cNvPicPr>
            <a:picLocks noChangeAspect="1"/>
          </p:cNvPicPr>
          <p:nvPr/>
        </p:nvPicPr>
        <p:blipFill>
          <a:blip r:embed="rId6"/>
          <a:stretch>
            <a:fillRect/>
          </a:stretch>
        </p:blipFill>
        <p:spPr>
          <a:xfrm>
            <a:off x="6027811" y="1335898"/>
            <a:ext cx="4595738" cy="2752631"/>
          </a:xfrm>
          <a:prstGeom prst="rect">
            <a:avLst/>
          </a:prstGeom>
        </p:spPr>
      </p:pic>
      <p:pic>
        <p:nvPicPr>
          <p:cNvPr id="10" name="Picture 9">
            <a:extLst>
              <a:ext uri="{FF2B5EF4-FFF2-40B4-BE49-F238E27FC236}">
                <a16:creationId xmlns:a16="http://schemas.microsoft.com/office/drawing/2014/main" id="{DE71F1DD-3966-E6AC-9A1C-8B6439636C56}"/>
              </a:ext>
            </a:extLst>
          </p:cNvPr>
          <p:cNvPicPr>
            <a:picLocks noChangeAspect="1"/>
          </p:cNvPicPr>
          <p:nvPr/>
        </p:nvPicPr>
        <p:blipFill>
          <a:blip r:embed="rId7"/>
          <a:stretch>
            <a:fillRect/>
          </a:stretch>
        </p:blipFill>
        <p:spPr>
          <a:xfrm>
            <a:off x="6027501" y="3724450"/>
            <a:ext cx="4595738" cy="276608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Distance to the highway</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D8320EB-C81D-5DA2-BFE8-5A1E1F562AD5}"/>
              </a:ext>
            </a:extLst>
          </p:cNvPr>
          <p:cNvPicPr>
            <a:picLocks noChangeAspect="1"/>
          </p:cNvPicPr>
          <p:nvPr/>
        </p:nvPicPr>
        <p:blipFill>
          <a:blip r:embed="rId3"/>
          <a:srcRect l="4683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3040"/>
            <a:ext cx="10399485" cy="4322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Falcon 9 rocket is a launched by Space X on several launch sites. The major cost saving is from reusing of the first stage. Thus, if the first stage will land would have significant influences on the overall launching cost. By exploring data from different sources with various tools, this project aims to explain the correlation between all the recorded factors and the likelihood of launch success. A machine pipeline is built in the end.</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factors (features) that impact landing?</a:t>
            </a:r>
          </a:p>
          <a:p>
            <a:pPr lvl="1">
              <a:spcBef>
                <a:spcPts val="1400"/>
              </a:spcBef>
            </a:pPr>
            <a:r>
              <a:rPr lang="en-US" sz="1800" dirty="0">
                <a:solidFill>
                  <a:schemeClr val="accent3">
                    <a:lumMod val="25000"/>
                  </a:schemeClr>
                </a:solidFill>
                <a:latin typeface="Abadi" panose="020B0604020104020204" pitchFamily="34" charset="0"/>
              </a:rPr>
              <a:t>What is the correlation between the features and success rate of landing?</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a:t>
            </a:r>
          </a:p>
        </p:txBody>
      </p:sp>
      <p:pic>
        <p:nvPicPr>
          <p:cNvPr id="2" name="Picture 1">
            <a:extLst>
              <a:ext uri="{FF2B5EF4-FFF2-40B4-BE49-F238E27FC236}">
                <a16:creationId xmlns:a16="http://schemas.microsoft.com/office/drawing/2014/main" id="{4E46E890-BEFD-0661-CD3C-9DE575201D27}"/>
              </a:ext>
            </a:extLst>
          </p:cNvPr>
          <p:cNvPicPr>
            <a:picLocks noChangeAspect="1"/>
          </p:cNvPicPr>
          <p:nvPr/>
        </p:nvPicPr>
        <p:blipFill>
          <a:blip r:embed="rId4"/>
          <a:stretch>
            <a:fillRect/>
          </a:stretch>
        </p:blipFill>
        <p:spPr>
          <a:xfrm>
            <a:off x="770010" y="1320121"/>
            <a:ext cx="10515600" cy="536510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L</a:t>
            </a:r>
            <a:r>
              <a:rPr lang="en-US" sz="4000" dirty="0">
                <a:solidFill>
                  <a:srgbClr val="1C7DDB"/>
                </a:solidFill>
                <a:latin typeface="Abadi"/>
              </a:rPr>
              <a:t>aunch site with highest launch success ratio</a:t>
            </a:r>
            <a:endParaRPr lang="en-US" dirty="0">
              <a:solidFill>
                <a:srgbClr val="1C7DDB"/>
              </a:solidFill>
              <a:latin typeface="Abadi"/>
            </a:endParaRPr>
          </a:p>
        </p:txBody>
      </p:sp>
      <p:pic>
        <p:nvPicPr>
          <p:cNvPr id="2" name="Picture 1">
            <a:extLst>
              <a:ext uri="{FF2B5EF4-FFF2-40B4-BE49-F238E27FC236}">
                <a16:creationId xmlns:a16="http://schemas.microsoft.com/office/drawing/2014/main" id="{160B31B4-7EFF-0ACE-A281-2F4B1F5CAC71}"/>
              </a:ext>
            </a:extLst>
          </p:cNvPr>
          <p:cNvPicPr>
            <a:picLocks noChangeAspect="1"/>
          </p:cNvPicPr>
          <p:nvPr/>
        </p:nvPicPr>
        <p:blipFill>
          <a:blip r:embed="rId3"/>
          <a:stretch>
            <a:fillRect/>
          </a:stretch>
        </p:blipFill>
        <p:spPr>
          <a:xfrm>
            <a:off x="829514" y="1356201"/>
            <a:ext cx="10551582" cy="52901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1C7DDB"/>
                </a:solidFill>
                <a:latin typeface="Abadi" panose="020B0604020104020204" pitchFamily="34" charset="0"/>
              </a:rPr>
              <a:t>Payload vs. Launch Outcome scatter plot for all sites</a:t>
            </a:r>
          </a:p>
          <a:p>
            <a:r>
              <a:rPr lang="en-US" dirty="0">
                <a:solidFill>
                  <a:srgbClr val="1C7DDB"/>
                </a:solidFill>
                <a:latin typeface="Abadi" panose="020B0604020104020204" pitchFamily="34" charset="0"/>
              </a:rPr>
              <a:t>0-10000</a:t>
            </a:r>
            <a:endParaRPr lang="en-US" dirty="0">
              <a:solidFill>
                <a:srgbClr val="1C7DDB"/>
              </a:solidFill>
              <a:latin typeface="Abadi"/>
            </a:endParaRPr>
          </a:p>
        </p:txBody>
      </p:sp>
      <p:pic>
        <p:nvPicPr>
          <p:cNvPr id="2" name="Picture 1">
            <a:extLst>
              <a:ext uri="{FF2B5EF4-FFF2-40B4-BE49-F238E27FC236}">
                <a16:creationId xmlns:a16="http://schemas.microsoft.com/office/drawing/2014/main" id="{AD08ED28-277E-9838-DD5B-14235B3AC6A5}"/>
              </a:ext>
            </a:extLst>
          </p:cNvPr>
          <p:cNvPicPr>
            <a:picLocks noChangeAspect="1"/>
          </p:cNvPicPr>
          <p:nvPr/>
        </p:nvPicPr>
        <p:blipFill>
          <a:blip r:embed="rId3"/>
          <a:stretch>
            <a:fillRect/>
          </a:stretch>
        </p:blipFill>
        <p:spPr>
          <a:xfrm>
            <a:off x="744766" y="1742844"/>
            <a:ext cx="10677223" cy="391376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836CA-76E9-7532-1BA8-54256EA7F50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B79A30-4681-4B11-C7C8-6298F5376136}"/>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CA93441D-76DD-9010-C0CA-FB5AC4EFAAE3}"/>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B699778-D1B0-49ED-7594-95EAC546EF6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1C7DDB"/>
                </a:solidFill>
                <a:latin typeface="Abadi" panose="020B0604020104020204" pitchFamily="34" charset="0"/>
              </a:rPr>
              <a:t>Payload vs. Launch Outcome scatter plot for all sites</a:t>
            </a:r>
          </a:p>
          <a:p>
            <a:r>
              <a:rPr lang="en-US" dirty="0">
                <a:solidFill>
                  <a:srgbClr val="1C7DDB"/>
                </a:solidFill>
                <a:latin typeface="Abadi" panose="020B0604020104020204" pitchFamily="34" charset="0"/>
              </a:rPr>
              <a:t>5000-10000</a:t>
            </a:r>
            <a:endParaRPr lang="en-US" dirty="0">
              <a:solidFill>
                <a:srgbClr val="1C7DDB"/>
              </a:solidFill>
              <a:latin typeface="Abadi"/>
            </a:endParaRPr>
          </a:p>
        </p:txBody>
      </p:sp>
      <p:pic>
        <p:nvPicPr>
          <p:cNvPr id="4" name="Picture 3">
            <a:extLst>
              <a:ext uri="{FF2B5EF4-FFF2-40B4-BE49-F238E27FC236}">
                <a16:creationId xmlns:a16="http://schemas.microsoft.com/office/drawing/2014/main" id="{DE527DDA-1B8A-BF45-7980-885ED09E27BF}"/>
              </a:ext>
            </a:extLst>
          </p:cNvPr>
          <p:cNvPicPr>
            <a:picLocks noChangeAspect="1"/>
          </p:cNvPicPr>
          <p:nvPr/>
        </p:nvPicPr>
        <p:blipFill>
          <a:blip r:embed="rId3"/>
          <a:stretch>
            <a:fillRect/>
          </a:stretch>
        </p:blipFill>
        <p:spPr>
          <a:xfrm>
            <a:off x="770011" y="1176429"/>
            <a:ext cx="11311702" cy="4111218"/>
          </a:xfrm>
          <a:prstGeom prst="rect">
            <a:avLst/>
          </a:prstGeom>
        </p:spPr>
      </p:pic>
    </p:spTree>
    <p:extLst>
      <p:ext uri="{BB962C8B-B14F-4D97-AF65-F5344CB8AC3E}">
        <p14:creationId xmlns:p14="http://schemas.microsoft.com/office/powerpoint/2010/main" val="2764104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EEC90-37C8-E98A-F41F-4EBC70B1773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9C13EC-6A7C-50BF-27CB-731FB03A28E3}"/>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35B1CAE7-3DE1-9FEC-184B-526692DE5F2D}"/>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3E6279ED-7E66-DD31-E046-D4076154280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1C7DDB"/>
                </a:solidFill>
                <a:latin typeface="Abadi" panose="020B0604020104020204" pitchFamily="34" charset="0"/>
              </a:rPr>
              <a:t>Payload vs. Launch Outcome scatter plot for all sites</a:t>
            </a:r>
          </a:p>
          <a:p>
            <a:r>
              <a:rPr lang="en-US" dirty="0">
                <a:solidFill>
                  <a:srgbClr val="1C7DDB"/>
                </a:solidFill>
                <a:latin typeface="Abadi" panose="020B0604020104020204" pitchFamily="34" charset="0"/>
              </a:rPr>
              <a:t>3000-8000</a:t>
            </a:r>
            <a:endParaRPr lang="en-US" dirty="0">
              <a:solidFill>
                <a:srgbClr val="1C7DDB"/>
              </a:solidFill>
              <a:latin typeface="Abadi"/>
            </a:endParaRPr>
          </a:p>
        </p:txBody>
      </p:sp>
      <p:pic>
        <p:nvPicPr>
          <p:cNvPr id="6" name="Picture 5">
            <a:extLst>
              <a:ext uri="{FF2B5EF4-FFF2-40B4-BE49-F238E27FC236}">
                <a16:creationId xmlns:a16="http://schemas.microsoft.com/office/drawing/2014/main" id="{1C936053-A249-4201-8084-963C7FDB19BD}"/>
              </a:ext>
            </a:extLst>
          </p:cNvPr>
          <p:cNvPicPr>
            <a:picLocks noChangeAspect="1"/>
          </p:cNvPicPr>
          <p:nvPr/>
        </p:nvPicPr>
        <p:blipFill>
          <a:blip r:embed="rId3"/>
          <a:stretch>
            <a:fillRect/>
          </a:stretch>
        </p:blipFill>
        <p:spPr>
          <a:xfrm>
            <a:off x="496712" y="1060099"/>
            <a:ext cx="11498844" cy="4351337"/>
          </a:xfrm>
          <a:prstGeom prst="rect">
            <a:avLst/>
          </a:prstGeom>
        </p:spPr>
      </p:pic>
    </p:spTree>
    <p:extLst>
      <p:ext uri="{BB962C8B-B14F-4D97-AF65-F5344CB8AC3E}">
        <p14:creationId xmlns:p14="http://schemas.microsoft.com/office/powerpoint/2010/main" val="1916698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3470914"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a:t>
            </a:r>
            <a:r>
              <a:rPr lang="en-US" dirty="0">
                <a:solidFill>
                  <a:srgbClr val="0B49CB"/>
                </a:solidFill>
                <a:latin typeface="Abadi"/>
                <a:sym typeface="Wingdings" pitchFamily="2" charset="2"/>
              </a:rPr>
              <a:t> Decision tree</a:t>
            </a:r>
            <a:endParaRPr lang="en-US" dirty="0">
              <a:solidFill>
                <a:srgbClr val="0B49CB"/>
              </a:solidFill>
            </a:endParaRPr>
          </a:p>
        </p:txBody>
      </p:sp>
      <p:pic>
        <p:nvPicPr>
          <p:cNvPr id="7" name="Picture 6">
            <a:extLst>
              <a:ext uri="{FF2B5EF4-FFF2-40B4-BE49-F238E27FC236}">
                <a16:creationId xmlns:a16="http://schemas.microsoft.com/office/drawing/2014/main" id="{0FCDCF7F-3E95-D20B-AD18-C54AA1E9D87D}"/>
              </a:ext>
            </a:extLst>
          </p:cNvPr>
          <p:cNvPicPr>
            <a:picLocks noChangeAspect="1"/>
          </p:cNvPicPr>
          <p:nvPr/>
        </p:nvPicPr>
        <p:blipFill>
          <a:blip r:embed="rId4"/>
          <a:stretch>
            <a:fillRect/>
          </a:stretch>
        </p:blipFill>
        <p:spPr>
          <a:xfrm>
            <a:off x="4419600" y="1480286"/>
            <a:ext cx="7772400" cy="5015243"/>
          </a:xfrm>
          <a:prstGeom prst="rect">
            <a:avLst/>
          </a:prstGeom>
        </p:spPr>
      </p:pic>
      <p:pic>
        <p:nvPicPr>
          <p:cNvPr id="8" name="Picture 7">
            <a:extLst>
              <a:ext uri="{FF2B5EF4-FFF2-40B4-BE49-F238E27FC236}">
                <a16:creationId xmlns:a16="http://schemas.microsoft.com/office/drawing/2014/main" id="{B535AB9A-3229-66C5-B11A-D213F74938FF}"/>
              </a:ext>
            </a:extLst>
          </p:cNvPr>
          <p:cNvPicPr>
            <a:picLocks noChangeAspect="1"/>
          </p:cNvPicPr>
          <p:nvPr/>
        </p:nvPicPr>
        <p:blipFill>
          <a:blip r:embed="rId5"/>
          <a:stretch>
            <a:fillRect/>
          </a:stretch>
        </p:blipFill>
        <p:spPr>
          <a:xfrm>
            <a:off x="179143" y="3437258"/>
            <a:ext cx="4222531" cy="305827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2057400"/>
            <a:ext cx="4810982" cy="381158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r>
              <a:rPr lang="en-US" sz="1600" b="1" dirty="0"/>
              <a:t>Handles Categorical &amp; Numerical Data Well:</a:t>
            </a:r>
          </a:p>
          <a:p>
            <a:r>
              <a:rPr lang="en-US" sz="1600" dirty="0"/>
              <a:t>The dataset contains categorical data (e.g., booster version category, launch site) and numerical data (e.g., payload mass). Decision Trees are good at handling both types without complex preprocessing.</a:t>
            </a:r>
          </a:p>
          <a:p>
            <a:r>
              <a:rPr lang="en-US" sz="1600" b="1" dirty="0"/>
              <a:t>Captures Non-Linear Relationships:</a:t>
            </a:r>
          </a:p>
          <a:p>
            <a:r>
              <a:rPr lang="en-US" sz="1600" dirty="0"/>
              <a:t>Unlike Logistic Regression, which assumes linear relationships, Decision Trees can model complex decision boundaries.</a:t>
            </a:r>
          </a:p>
          <a:p>
            <a:r>
              <a:rPr lang="en-US" sz="1600" dirty="0"/>
              <a:t>• </a:t>
            </a:r>
            <a:r>
              <a:rPr lang="en-US" sz="1600" b="1" dirty="0"/>
              <a:t>Interpretable &amp; Explainable:</a:t>
            </a:r>
            <a:endParaRPr lang="en-US" sz="1600" dirty="0"/>
          </a:p>
          <a:p>
            <a:r>
              <a:rPr lang="en-US" sz="1600" dirty="0"/>
              <a:t>Decision Trees provide a </a:t>
            </a:r>
            <a:r>
              <a:rPr lang="en-US" sz="1600" b="1" dirty="0"/>
              <a:t>clear structure</a:t>
            </a:r>
            <a:r>
              <a:rPr lang="en-US" sz="1600" dirty="0"/>
              <a:t> that explains why a specific prediction was made, unlike SVM or Neural Networks, which are often </a:t>
            </a:r>
            <a:r>
              <a:rPr lang="en-US" sz="1600" b="1" dirty="0"/>
              <a:t>black-box models</a:t>
            </a:r>
            <a:r>
              <a:rPr lang="en-US" sz="1600" dirty="0"/>
              <a: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EAC061F-91DA-A630-B517-720992A2CDCF}"/>
              </a:ext>
            </a:extLst>
          </p:cNvPr>
          <p:cNvPicPr>
            <a:picLocks noChangeAspect="1"/>
          </p:cNvPicPr>
          <p:nvPr/>
        </p:nvPicPr>
        <p:blipFill>
          <a:blip r:embed="rId4"/>
          <a:stretch>
            <a:fillRect/>
          </a:stretch>
        </p:blipFill>
        <p:spPr>
          <a:xfrm>
            <a:off x="5801710" y="1598970"/>
            <a:ext cx="6287813" cy="503831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a:t>
            </a:r>
          </a:p>
          <a:p>
            <a:pPr lvl="1">
              <a:lnSpc>
                <a:spcPct val="120000"/>
              </a:lnSpc>
              <a:spcBef>
                <a:spcPts val="1400"/>
              </a:spcBef>
            </a:pPr>
            <a:r>
              <a:rPr lang="en-US" sz="7600" dirty="0">
                <a:solidFill>
                  <a:schemeClr val="bg2">
                    <a:lumMod val="50000"/>
                  </a:schemeClr>
                </a:solidFill>
                <a:latin typeface="Abadi"/>
              </a:rPr>
              <a:t>Web Scraping</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a:t>
            </a:r>
            <a:r>
              <a:rPr lang="en-US" sz="7200" dirty="0" err="1">
                <a:solidFill>
                  <a:schemeClr val="bg2">
                    <a:lumMod val="50000"/>
                  </a:schemeClr>
                </a:solidFill>
                <a:latin typeface="Abadi"/>
              </a:rPr>
              <a:t>index.php?title</a:t>
            </a:r>
            <a:r>
              <a:rPr lang="en-US" sz="7200" dirty="0">
                <a:solidFill>
                  <a:schemeClr val="bg2">
                    <a:lumMod val="50000"/>
                  </a:schemeClr>
                </a:solidFill>
                <a:latin typeface="Abadi"/>
              </a:rPr>
              <a:t>=List_of_Falcon_9_and_Falcon_Heavy_launches&amp;oldid=1027686922</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True/False labels were added to the data set to indicate the success result of landing.</a:t>
            </a:r>
          </a:p>
          <a:p>
            <a:pPr lvl="1">
              <a:lnSpc>
                <a:spcPct val="120000"/>
              </a:lnSpc>
              <a:spcBef>
                <a:spcPts val="1400"/>
              </a:spcBef>
            </a:pPr>
            <a:r>
              <a:rPr lang="en-US" sz="7600" dirty="0">
                <a:solidFill>
                  <a:schemeClr val="bg2">
                    <a:lumMod val="50000"/>
                  </a:schemeClr>
                </a:solidFill>
                <a:latin typeface="Abadi"/>
              </a:rPr>
              <a:t>Data was filtered and cleaned</a:t>
            </a:r>
          </a:p>
          <a:p>
            <a:pPr lvl="1">
              <a:lnSpc>
                <a:spcPct val="120000"/>
              </a:lnSpc>
              <a:spcBef>
                <a:spcPts val="1400"/>
              </a:spcBef>
            </a:pPr>
            <a:r>
              <a:rPr lang="en-US" sz="7600" dirty="0">
                <a:solidFill>
                  <a:schemeClr val="bg2">
                    <a:lumMod val="50000"/>
                  </a:schemeClr>
                </a:solidFill>
                <a:latin typeface="Abadi"/>
              </a:rPr>
              <a:t>Missing values were handled with mean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AA638-9F94-1A55-4064-69E3DFEA7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11001-BED5-EF8B-D08A-E28E36E060D3}"/>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65253BD0-4D33-DF3F-0AE3-73000335BAD3}"/>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was normalized and then divided into training set and testing set. </a:t>
            </a:r>
          </a:p>
          <a:p>
            <a:pPr lvl="1">
              <a:lnSpc>
                <a:spcPct val="120000"/>
              </a:lnSpc>
              <a:spcBef>
                <a:spcPts val="1400"/>
              </a:spcBef>
            </a:pPr>
            <a:r>
              <a:rPr lang="en-US" sz="7600" dirty="0">
                <a:solidFill>
                  <a:schemeClr val="bg2">
                    <a:lumMod val="50000"/>
                  </a:schemeClr>
                </a:solidFill>
                <a:latin typeface="Abadi"/>
              </a:rPr>
              <a:t>Evaluated by different Machine Learning Algorithms, the overall accuracy was recorded.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51B73BB5-510A-B791-7205-BC201E1062E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87471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sets are collected from API and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data from the Space X API </a:t>
            </a:r>
            <a:r>
              <a:rPr lang="en-US" sz="2200" dirty="0">
                <a:solidFill>
                  <a:schemeClr val="accent3">
                    <a:lumMod val="25000"/>
                  </a:schemeClr>
                </a:solidFill>
                <a:latin typeface="Abadi" panose="020B0604020104020204" pitchFamily="34" charset="0"/>
                <a:sym typeface="Wingdings" pitchFamily="2" charset="2"/>
              </a:rPr>
              <a:t> </a:t>
            </a:r>
            <a:r>
              <a:rPr lang="en-US" sz="2200" dirty="0">
                <a:solidFill>
                  <a:schemeClr val="accent3">
                    <a:lumMod val="25000"/>
                  </a:schemeClr>
                </a:solidFill>
                <a:latin typeface="Abadi"/>
              </a:rPr>
              <a:t>Filter data </a:t>
            </a:r>
            <a:r>
              <a:rPr lang="en-US" sz="2200" dirty="0">
                <a:solidFill>
                  <a:schemeClr val="accent3">
                    <a:lumMod val="25000"/>
                  </a:schemeClr>
                </a:solidFill>
                <a:latin typeface="Abadi"/>
                <a:sym typeface="Wingdings" pitchFamily="2" charset="2"/>
              </a:rPr>
              <a:t> clean data and handle missing values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https://github.com/kkgob/IBM_ds_final/blob/main/parts_before_dash/spacex-data-collection-api.ipynb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07F49538-FD4C-04D3-FEBB-DBA5FB8E7FB1}"/>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Space X API</a:t>
            </a:r>
          </a:p>
        </p:txBody>
      </p:sp>
      <p:sp>
        <p:nvSpPr>
          <p:cNvPr id="7" name="Rectangle 6">
            <a:extLst>
              <a:ext uri="{FF2B5EF4-FFF2-40B4-BE49-F238E27FC236}">
                <a16:creationId xmlns:a16="http://schemas.microsoft.com/office/drawing/2014/main" id="{E31C98B7-B77B-7136-FD13-D09E5E1A875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data (keep ”Falcon 9”)</a:t>
            </a:r>
          </a:p>
        </p:txBody>
      </p:sp>
      <p:sp>
        <p:nvSpPr>
          <p:cNvPr id="8" name="Rectangle 7">
            <a:extLst>
              <a:ext uri="{FF2B5EF4-FFF2-40B4-BE49-F238E27FC236}">
                <a16:creationId xmlns:a16="http://schemas.microsoft.com/office/drawing/2014/main" id="{215D687C-E381-1D53-BD00-4B41D275DD13}"/>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Clean data/ handle missing values </a:t>
            </a:r>
          </a:p>
        </p:txBody>
      </p:sp>
      <p:cxnSp>
        <p:nvCxnSpPr>
          <p:cNvPr id="10" name="Straight Arrow Connector 9">
            <a:extLst>
              <a:ext uri="{FF2B5EF4-FFF2-40B4-BE49-F238E27FC236}">
                <a16:creationId xmlns:a16="http://schemas.microsoft.com/office/drawing/2014/main" id="{82A7206B-4927-D175-3523-34A7A8E71D3C}"/>
              </a:ext>
            </a:extLst>
          </p:cNvPr>
          <p:cNvCxnSpPr>
            <a:stCxn id="2"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B27DC88-1A89-C344-74D7-1276924DFF82}"/>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416</TotalTime>
  <Words>2339</Words>
  <Application>Microsoft Macintosh PowerPoint</Application>
  <PresentationFormat>Widescreen</PresentationFormat>
  <Paragraphs>312</Paragraphs>
  <Slides>50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var(--jp-code-font-family)</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苏城 李</cp:lastModifiedBy>
  <cp:revision>261</cp:revision>
  <dcterms:created xsi:type="dcterms:W3CDTF">2021-04-29T18:58:34Z</dcterms:created>
  <dcterms:modified xsi:type="dcterms:W3CDTF">2025-02-18T02:43:07Z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